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5"/>
  </p:notesMasterIdLst>
  <p:sldIdLst>
    <p:sldId id="262" r:id="rId2"/>
    <p:sldId id="356" r:id="rId3"/>
    <p:sldId id="324" r:id="rId4"/>
    <p:sldId id="339" r:id="rId5"/>
    <p:sldId id="325" r:id="rId6"/>
    <p:sldId id="326" r:id="rId7"/>
    <p:sldId id="330" r:id="rId8"/>
    <p:sldId id="340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54" r:id="rId17"/>
    <p:sldId id="349" r:id="rId18"/>
    <p:sldId id="350" r:id="rId19"/>
    <p:sldId id="351" r:id="rId20"/>
    <p:sldId id="352" r:id="rId21"/>
    <p:sldId id="353" r:id="rId22"/>
    <p:sldId id="358" r:id="rId23"/>
    <p:sldId id="357" r:id="rId2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4" autoAdjust="0"/>
    <p:restoredTop sz="94660"/>
  </p:normalViewPr>
  <p:slideViewPr>
    <p:cSldViewPr>
      <p:cViewPr varScale="1">
        <p:scale>
          <a:sx n="106" d="100"/>
          <a:sy n="106" d="100"/>
        </p:scale>
        <p:origin x="64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598E3B-101E-443A-8129-E227980444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3730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B11C69-B72B-4B3E-BE01-96282533204C}" type="slidenum">
              <a:rPr lang="en-US" altLang="zh-TW"/>
              <a:pPr/>
              <a:t>22</a:t>
            </a:fld>
            <a:endParaRPr lang="en-US" altLang="zh-TW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2"/>
            <a:ext cx="5206154" cy="4605576"/>
          </a:xfrm>
        </p:spPr>
        <p:txBody>
          <a:bodyPr lIns="94752" tIns="47376" rIns="94752" bIns="47376"/>
          <a:lstStyle/>
          <a:p>
            <a:r>
              <a:rPr lang="zh-TW" altLang="en-US"/>
              <a:t>明光社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510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12652DA-71CB-4823-B1F6-B15E287C5A3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4D62A-D952-4AB3-BCA4-6F224268EA4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69494-948C-4524-84FE-4BBB8060FF0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D9B45-F76B-41AC-9BA0-474E948195F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3B338-49E3-4CF0-8B88-092CB977110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E1E52-F03B-4EA9-A523-D21E10B490D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882E7-C7DE-4D45-A194-1AAB2C7DEF5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8D5FC-CA29-40C6-BEF1-DE5D6C8EB8D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8B4460-7580-4089-9D07-C68CA6C9FAB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A91BE-C281-46B8-9364-5F977375870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943F7-C346-43F0-A870-AC6082663DE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5603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04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05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08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09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0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1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2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3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0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1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2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3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4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5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6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7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8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29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0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1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2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3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4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5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6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5639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5640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5641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25642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56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5644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zh-TW"/>
          </a:p>
        </p:txBody>
      </p:sp>
      <p:sp>
        <p:nvSpPr>
          <p:cNvPr id="25645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zh-TW"/>
          </a:p>
        </p:txBody>
      </p:sp>
      <p:sp>
        <p:nvSpPr>
          <p:cNvPr id="25646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F44ECFC-E050-4A8F-B38A-6D729B3478E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zh-TW" altLang="en-US" sz="9600" b="1" dirty="0">
                <a:solidFill>
                  <a:srgbClr val="FF0000"/>
                </a:solidFill>
                <a:effectLst/>
              </a:rPr>
              <a:t>婚姻 </a:t>
            </a:r>
            <a:r>
              <a:rPr lang="en-US" altLang="zh-TW" sz="9600" b="1" dirty="0">
                <a:solidFill>
                  <a:srgbClr val="FF0000"/>
                </a:solidFill>
                <a:effectLst/>
              </a:rPr>
              <a:t>‧</a:t>
            </a:r>
            <a:r>
              <a:rPr lang="zh-TW" altLang="en-US" sz="9600" b="1" dirty="0">
                <a:solidFill>
                  <a:srgbClr val="FF0000"/>
                </a:solidFill>
                <a:effectLst/>
              </a:rPr>
              <a:t>家庭</a:t>
            </a:r>
            <a:r>
              <a:rPr lang="zh-TW" altLang="en-US" sz="9600" dirty="0">
                <a:solidFill>
                  <a:srgbClr val="FF0000"/>
                </a:solidFill>
                <a:effectLst/>
              </a:rPr>
              <a:t>      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5" name="Picture 7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96296" name="Text Box 8"/>
          <p:cNvSpPr txBox="1">
            <a:spLocks noChangeArrowheads="1"/>
          </p:cNvSpPr>
          <p:nvPr/>
        </p:nvSpPr>
        <p:spPr bwMode="auto">
          <a:xfrm>
            <a:off x="3276600" y="476250"/>
            <a:ext cx="2376488" cy="707886"/>
          </a:xfrm>
          <a:prstGeom prst="rect">
            <a:avLst/>
          </a:prstGeom>
          <a:noFill/>
          <a:ln w="76200" cmpd="tri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0070C0"/>
                </a:solidFill>
              </a:rPr>
              <a:t>消費文化</a:t>
            </a:r>
          </a:p>
        </p:txBody>
      </p:sp>
      <p:sp>
        <p:nvSpPr>
          <p:cNvPr id="396297" name="AutoShape 9"/>
          <p:cNvSpPr>
            <a:spLocks noChangeArrowheads="1"/>
          </p:cNvSpPr>
          <p:nvPr/>
        </p:nvSpPr>
        <p:spPr bwMode="auto">
          <a:xfrm>
            <a:off x="4211638" y="1484313"/>
            <a:ext cx="576262" cy="647700"/>
          </a:xfrm>
          <a:prstGeom prst="downArrow">
            <a:avLst>
              <a:gd name="adj1" fmla="val 50000"/>
              <a:gd name="adj2" fmla="val 280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96298" name="Text Box 10"/>
          <p:cNvSpPr txBox="1">
            <a:spLocks noChangeArrowheads="1"/>
          </p:cNvSpPr>
          <p:nvPr/>
        </p:nvSpPr>
        <p:spPr bwMode="auto">
          <a:xfrm>
            <a:off x="900113" y="2420938"/>
            <a:ext cx="7127875" cy="579437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chemeClr val="folHlink"/>
                </a:solidFill>
              </a:rPr>
              <a:t>甚麼都要先試過，稍不對勁便分手</a:t>
            </a:r>
          </a:p>
        </p:txBody>
      </p:sp>
      <p:sp>
        <p:nvSpPr>
          <p:cNvPr id="396299" name="Text Box 11"/>
          <p:cNvSpPr txBox="1">
            <a:spLocks noChangeArrowheads="1"/>
          </p:cNvSpPr>
          <p:nvPr/>
        </p:nvSpPr>
        <p:spPr bwMode="auto">
          <a:xfrm>
            <a:off x="3203575" y="3716338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96300" name="Text Box 12"/>
          <p:cNvSpPr txBox="1">
            <a:spLocks noChangeArrowheads="1"/>
          </p:cNvSpPr>
          <p:nvPr/>
        </p:nvSpPr>
        <p:spPr bwMode="auto">
          <a:xfrm>
            <a:off x="2555875" y="3500438"/>
            <a:ext cx="3960813" cy="707886"/>
          </a:xfrm>
          <a:prstGeom prst="rect">
            <a:avLst/>
          </a:prstGeom>
          <a:noFill/>
          <a:ln w="76200" cmpd="tri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rgbClr val="0070C0"/>
                </a:solidFill>
              </a:rPr>
              <a:t>錯誤的戀愛文化</a:t>
            </a:r>
          </a:p>
        </p:txBody>
      </p:sp>
      <p:sp>
        <p:nvSpPr>
          <p:cNvPr id="396301" name="AutoShape 13"/>
          <p:cNvSpPr>
            <a:spLocks noChangeArrowheads="1"/>
          </p:cNvSpPr>
          <p:nvPr/>
        </p:nvSpPr>
        <p:spPr bwMode="auto">
          <a:xfrm>
            <a:off x="4284663" y="4581525"/>
            <a:ext cx="647700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396303" name="Text Box 15"/>
          <p:cNvSpPr txBox="1">
            <a:spLocks noChangeArrowheads="1"/>
          </p:cNvSpPr>
          <p:nvPr/>
        </p:nvSpPr>
        <p:spPr bwMode="auto">
          <a:xfrm>
            <a:off x="971550" y="5516563"/>
            <a:ext cx="7272338" cy="579437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200" b="1" dirty="0">
                <a:solidFill>
                  <a:schemeClr val="folHlink"/>
                </a:solidFill>
              </a:rPr>
              <a:t>隨隨便便拍拖，發生婚前性行為</a:t>
            </a:r>
          </a:p>
        </p:txBody>
      </p:sp>
      <p:sp>
        <p:nvSpPr>
          <p:cNvPr id="396304" name="Line 16"/>
          <p:cNvSpPr>
            <a:spLocks noChangeShapeType="1"/>
          </p:cNvSpPr>
          <p:nvPr/>
        </p:nvSpPr>
        <p:spPr bwMode="auto">
          <a:xfrm>
            <a:off x="755650" y="3141663"/>
            <a:ext cx="770413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6305" name="Line 17"/>
          <p:cNvSpPr>
            <a:spLocks noChangeShapeType="1"/>
          </p:cNvSpPr>
          <p:nvPr/>
        </p:nvSpPr>
        <p:spPr bwMode="auto">
          <a:xfrm flipV="1">
            <a:off x="755650" y="2420938"/>
            <a:ext cx="0" cy="7207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6306" name="Line 18"/>
          <p:cNvSpPr>
            <a:spLocks noChangeShapeType="1"/>
          </p:cNvSpPr>
          <p:nvPr/>
        </p:nvSpPr>
        <p:spPr bwMode="auto">
          <a:xfrm>
            <a:off x="8459788" y="3141663"/>
            <a:ext cx="0" cy="863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7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6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6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6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6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6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6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6295"/>
                </p:tgtEl>
              </p:cMediaNode>
            </p:audio>
          </p:childTnLst>
        </p:cTn>
      </p:par>
    </p:tnLst>
    <p:bldLst>
      <p:bldP spid="396296" grpId="0" animBg="1"/>
      <p:bldP spid="396297" grpId="0" animBg="1"/>
      <p:bldP spid="396298" grpId="0" animBg="1"/>
      <p:bldP spid="396300" grpId="0" animBg="1"/>
      <p:bldP spid="396301" grpId="0" animBg="1"/>
      <p:bldP spid="3963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3375"/>
            <a:ext cx="8229600" cy="1143000"/>
          </a:xfrm>
          <a:ln w="57150" cmpd="thickThin">
            <a:noFill/>
          </a:ln>
        </p:spPr>
        <p:txBody>
          <a:bodyPr/>
          <a:lstStyle/>
          <a:p>
            <a:pPr algn="l"/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同居</a:t>
            </a:r>
          </a:p>
        </p:txBody>
      </p:sp>
      <p:pic>
        <p:nvPicPr>
          <p:cNvPr id="397318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97319" name="Text Box 7"/>
          <p:cNvSpPr txBox="1">
            <a:spLocks noChangeArrowheads="1"/>
          </p:cNvSpPr>
          <p:nvPr/>
        </p:nvSpPr>
        <p:spPr bwMode="auto">
          <a:xfrm>
            <a:off x="539750" y="1844675"/>
            <a:ext cx="5616575" cy="646331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同居 </a:t>
            </a:r>
            <a:r>
              <a:rPr lang="en-US" altLang="zh-TW" sz="3600" b="1" dirty="0">
                <a:solidFill>
                  <a:srgbClr val="C00000"/>
                </a:solidFill>
              </a:rPr>
              <a:t>= </a:t>
            </a:r>
            <a:r>
              <a:rPr lang="zh-TW" altLang="en-US" sz="3600" b="1" dirty="0">
                <a:solidFill>
                  <a:srgbClr val="C00000"/>
                </a:solidFill>
              </a:rPr>
              <a:t>保障？預備結婚？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97320" name="Text Box 8"/>
          <p:cNvSpPr txBox="1">
            <a:spLocks noChangeArrowheads="1"/>
          </p:cNvSpPr>
          <p:nvPr/>
        </p:nvSpPr>
        <p:spPr bwMode="auto">
          <a:xfrm>
            <a:off x="3132138" y="2781300"/>
            <a:ext cx="5543550" cy="646331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可能是預備分手和離婚！</a:t>
            </a:r>
          </a:p>
        </p:txBody>
      </p:sp>
      <p:sp>
        <p:nvSpPr>
          <p:cNvPr id="397321" name="Text Box 9"/>
          <p:cNvSpPr txBox="1">
            <a:spLocks noChangeArrowheads="1"/>
          </p:cNvSpPr>
          <p:nvPr/>
        </p:nvSpPr>
        <p:spPr bwMode="auto">
          <a:xfrm>
            <a:off x="323850" y="3933825"/>
            <a:ext cx="82089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chemeClr val="folHlink"/>
                </a:solidFill>
              </a:rPr>
              <a:t>美國學者</a:t>
            </a:r>
            <a:r>
              <a:rPr lang="en-US" altLang="zh-TW" sz="3600" b="1" dirty="0">
                <a:solidFill>
                  <a:schemeClr val="folHlink"/>
                </a:solidFill>
              </a:rPr>
              <a:t>Browder</a:t>
            </a:r>
            <a:r>
              <a:rPr lang="zh-TW" altLang="en-US" sz="3600" b="1" dirty="0">
                <a:solidFill>
                  <a:schemeClr val="folHlink"/>
                </a:solidFill>
              </a:rPr>
              <a:t>：</a:t>
            </a:r>
            <a:r>
              <a:rPr lang="zh-TW" altLang="en-US" sz="3600" b="1" dirty="0">
                <a:solidFill>
                  <a:srgbClr val="0070C0"/>
                </a:solidFill>
              </a:rPr>
              <a:t>多數同居的雙方 </a:t>
            </a:r>
            <a:r>
              <a:rPr lang="zh-TW" altLang="en-US" sz="3600" b="1" dirty="0">
                <a:solidFill>
                  <a:srgbClr val="0070C0"/>
                </a:solidFill>
                <a:sym typeface="Wingdings" pitchFamily="2" charset="2"/>
              </a:rPr>
              <a:t> 不會結婚。只有</a:t>
            </a:r>
            <a:r>
              <a:rPr lang="en-US" altLang="zh-TW" sz="3600" b="1" dirty="0">
                <a:solidFill>
                  <a:srgbClr val="0070C0"/>
                </a:solidFill>
                <a:sym typeface="Wingdings" pitchFamily="2" charset="2"/>
              </a:rPr>
              <a:t>26%</a:t>
            </a:r>
            <a:r>
              <a:rPr lang="zh-TW" altLang="en-US" sz="3600" b="1" dirty="0">
                <a:solidFill>
                  <a:srgbClr val="0070C0"/>
                </a:solidFill>
                <a:sym typeface="Wingdings" pitchFamily="2" charset="2"/>
              </a:rPr>
              <a:t>女性，</a:t>
            </a:r>
            <a:r>
              <a:rPr lang="en-US" altLang="zh-TW" sz="3600" b="1" dirty="0">
                <a:solidFill>
                  <a:srgbClr val="0070C0"/>
                </a:solidFill>
                <a:sym typeface="Wingdings" pitchFamily="2" charset="2"/>
              </a:rPr>
              <a:t>19%</a:t>
            </a:r>
            <a:r>
              <a:rPr lang="zh-TW" altLang="en-US" sz="3600" b="1" dirty="0">
                <a:solidFill>
                  <a:srgbClr val="0070C0"/>
                </a:solidFill>
                <a:sym typeface="Wingdings" pitchFamily="2" charset="2"/>
              </a:rPr>
              <a:t>男性</a:t>
            </a:r>
          </a:p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0070C0"/>
                </a:solidFill>
                <a:sym typeface="Wingdings" pitchFamily="2" charset="2"/>
              </a:rPr>
              <a:t>即使結婚  離婚率高</a:t>
            </a:r>
            <a:r>
              <a:rPr lang="en-US" altLang="zh-TW" sz="3600" b="1" dirty="0">
                <a:solidFill>
                  <a:srgbClr val="0070C0"/>
                </a:solidFill>
                <a:sym typeface="Wingdings" pitchFamily="2" charset="2"/>
              </a:rPr>
              <a:t>80%</a:t>
            </a:r>
            <a:endParaRPr lang="en-US" altLang="zh-TW" sz="3600" b="1" dirty="0">
              <a:solidFill>
                <a:srgbClr val="0070C0"/>
              </a:solidFill>
            </a:endParaRPr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1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7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9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8"/>
                </p:tgtEl>
              </p:cMediaNode>
            </p:audio>
          </p:childTnLst>
        </p:cTn>
      </p:par>
    </p:tnLst>
    <p:bldLst>
      <p:bldP spid="397319" grpId="0" animBg="1"/>
      <p:bldP spid="397320" grpId="0" animBg="1"/>
      <p:bldP spid="3973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ln w="57150" cmpd="thickThin">
            <a:noFill/>
          </a:ln>
        </p:spPr>
        <p:txBody>
          <a:bodyPr/>
          <a:lstStyle/>
          <a:p>
            <a:pPr algn="l"/>
            <a:r>
              <a:rPr lang="zh-TW" altLang="en-US" sz="5400" b="1" dirty="0">
                <a:solidFill>
                  <a:schemeClr val="bg1">
                    <a:lumMod val="50000"/>
                  </a:schemeClr>
                </a:solidFill>
                <a:effectLst/>
              </a:rPr>
              <a:t>結婚的核心元素：</a:t>
            </a:r>
            <a:r>
              <a:rPr lang="zh-TW" altLang="en-US" sz="5400" b="1" dirty="0">
                <a:solidFill>
                  <a:srgbClr val="C00000"/>
                </a:solidFill>
                <a:effectLst/>
              </a:rPr>
              <a:t>「委身」</a:t>
            </a:r>
          </a:p>
        </p:txBody>
      </p:sp>
      <p:pic>
        <p:nvPicPr>
          <p:cNvPr id="398340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98341" name="Text Box 5"/>
          <p:cNvSpPr txBox="1">
            <a:spLocks noChangeArrowheads="1"/>
          </p:cNvSpPr>
          <p:nvPr/>
        </p:nvSpPr>
        <p:spPr bwMode="auto">
          <a:xfrm>
            <a:off x="755650" y="1700213"/>
            <a:ext cx="4608513" cy="5889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solidFill>
                  <a:srgbClr val="C00000"/>
                </a:solidFill>
              </a:rPr>
              <a:t>決定以對方為終身伴侶</a:t>
            </a:r>
          </a:p>
        </p:txBody>
      </p:sp>
      <p:sp>
        <p:nvSpPr>
          <p:cNvPr id="398342" name="Text Box 6"/>
          <p:cNvSpPr txBox="1">
            <a:spLocks noChangeArrowheads="1"/>
          </p:cNvSpPr>
          <p:nvPr/>
        </p:nvSpPr>
        <p:spPr bwMode="auto">
          <a:xfrm>
            <a:off x="5795963" y="2492375"/>
            <a:ext cx="2089150" cy="588963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solidFill>
                  <a:srgbClr val="C00000"/>
                </a:solidFill>
              </a:rPr>
              <a:t>不再選擇</a:t>
            </a:r>
          </a:p>
        </p:txBody>
      </p:sp>
      <p:sp>
        <p:nvSpPr>
          <p:cNvPr id="398343" name="Line 7"/>
          <p:cNvSpPr>
            <a:spLocks noChangeShapeType="1"/>
          </p:cNvSpPr>
          <p:nvPr/>
        </p:nvSpPr>
        <p:spPr bwMode="auto">
          <a:xfrm>
            <a:off x="684213" y="2636838"/>
            <a:ext cx="4608512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8344" name="Line 8"/>
          <p:cNvSpPr>
            <a:spLocks noChangeShapeType="1"/>
          </p:cNvSpPr>
          <p:nvPr/>
        </p:nvSpPr>
        <p:spPr bwMode="auto">
          <a:xfrm>
            <a:off x="5292725" y="2636838"/>
            <a:ext cx="0" cy="7207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8345" name="Line 9"/>
          <p:cNvSpPr>
            <a:spLocks noChangeShapeType="1"/>
          </p:cNvSpPr>
          <p:nvPr/>
        </p:nvSpPr>
        <p:spPr bwMode="auto">
          <a:xfrm>
            <a:off x="5292725" y="3357563"/>
            <a:ext cx="3167063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468313" y="3284538"/>
            <a:ext cx="1150937" cy="6508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同居</a:t>
            </a:r>
          </a:p>
        </p:txBody>
      </p:sp>
      <p:sp>
        <p:nvSpPr>
          <p:cNvPr id="398347" name="AutoShape 11"/>
          <p:cNvSpPr>
            <a:spLocks noChangeArrowheads="1"/>
          </p:cNvSpPr>
          <p:nvPr/>
        </p:nvSpPr>
        <p:spPr bwMode="auto">
          <a:xfrm>
            <a:off x="1835150" y="3500438"/>
            <a:ext cx="1223963" cy="360362"/>
          </a:xfrm>
          <a:prstGeom prst="rightArrow">
            <a:avLst>
              <a:gd name="adj1" fmla="val 50000"/>
              <a:gd name="adj2" fmla="val 84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98348" name="Text Box 12"/>
          <p:cNvSpPr txBox="1">
            <a:spLocks noChangeArrowheads="1"/>
          </p:cNvSpPr>
          <p:nvPr/>
        </p:nvSpPr>
        <p:spPr bwMode="auto">
          <a:xfrm>
            <a:off x="3276600" y="3573463"/>
            <a:ext cx="2159000" cy="6508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沒有委身</a:t>
            </a:r>
          </a:p>
        </p:txBody>
      </p:sp>
      <p:sp>
        <p:nvSpPr>
          <p:cNvPr id="398349" name="Text Box 13"/>
          <p:cNvSpPr txBox="1">
            <a:spLocks noChangeArrowheads="1"/>
          </p:cNvSpPr>
          <p:nvPr/>
        </p:nvSpPr>
        <p:spPr bwMode="auto">
          <a:xfrm>
            <a:off x="468313" y="4581525"/>
            <a:ext cx="8064127" cy="1323439"/>
          </a:xfrm>
          <a:prstGeom prst="rect">
            <a:avLst/>
          </a:prstGeom>
          <a:noFill/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對方一有問題 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sym typeface="Wingdings" pitchFamily="2" charset="2"/>
              </a:rPr>
              <a:t> 隨時分手，重新選擇，沒義務去為對方付出</a:t>
            </a:r>
          </a:p>
        </p:txBody>
      </p:sp>
      <p:pic>
        <p:nvPicPr>
          <p:cNvPr id="15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2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83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8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98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8340"/>
                </p:tgtEl>
              </p:cMediaNode>
            </p:audio>
          </p:childTnLst>
        </p:cTn>
      </p:par>
    </p:tnLst>
    <p:bldLst>
      <p:bldP spid="398338" grpId="0"/>
      <p:bldP spid="398341" grpId="0" animBg="1"/>
      <p:bldP spid="398342" grpId="0" animBg="1"/>
      <p:bldP spid="398346" grpId="0" animBg="1"/>
      <p:bldP spid="398347" grpId="0" animBg="1"/>
      <p:bldP spid="398348" grpId="0" animBg="1"/>
      <p:bldP spid="3983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1655762" cy="1008063"/>
          </a:xfrm>
          <a:ln w="57150">
            <a:solidFill>
              <a:srgbClr val="FF3300"/>
            </a:solidFill>
          </a:ln>
        </p:spPr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  <a:effectLst/>
              </a:rPr>
              <a:t>婚姻</a:t>
            </a:r>
          </a:p>
        </p:txBody>
      </p:sp>
      <p:pic>
        <p:nvPicPr>
          <p:cNvPr id="399366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99367" name="AutoShape 7"/>
          <p:cNvSpPr>
            <a:spLocks noChangeArrowheads="1"/>
          </p:cNvSpPr>
          <p:nvPr/>
        </p:nvSpPr>
        <p:spPr bwMode="auto">
          <a:xfrm>
            <a:off x="2339975" y="765175"/>
            <a:ext cx="1152525" cy="5048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99368" name="Text Box 8"/>
          <p:cNvSpPr txBox="1">
            <a:spLocks noChangeArrowheads="1"/>
          </p:cNvSpPr>
          <p:nvPr/>
        </p:nvSpPr>
        <p:spPr bwMode="auto">
          <a:xfrm>
            <a:off x="3708400" y="692150"/>
            <a:ext cx="5219700" cy="1247775"/>
          </a:xfrm>
          <a:prstGeom prst="rect">
            <a:avLst/>
          </a:prstGeom>
          <a:noFill/>
          <a:ln w="57150" cmpd="thickThin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終身承諾，是帶著意志的決定，不輕言放棄</a:t>
            </a:r>
          </a:p>
        </p:txBody>
      </p:sp>
      <p:sp>
        <p:nvSpPr>
          <p:cNvPr id="399369" name="Text Box 9"/>
          <p:cNvSpPr txBox="1">
            <a:spLocks noChangeArrowheads="1"/>
          </p:cNvSpPr>
          <p:nvPr/>
        </p:nvSpPr>
        <p:spPr bwMode="auto">
          <a:xfrm>
            <a:off x="395288" y="2781300"/>
            <a:ext cx="8280400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C00000"/>
                </a:solidFill>
              </a:rPr>
              <a:t>委身的父母：</a:t>
            </a:r>
            <a:r>
              <a:rPr lang="zh-TW" altLang="en-US" sz="4000" b="1" dirty="0">
                <a:solidFill>
                  <a:srgbClr val="00B0F0"/>
                </a:solidFill>
              </a:rPr>
              <a:t>這是我的骨肉，無論如何也會愛你，養育你！</a:t>
            </a:r>
          </a:p>
        </p:txBody>
      </p:sp>
      <p:sp>
        <p:nvSpPr>
          <p:cNvPr id="399370" name="Text Box 10"/>
          <p:cNvSpPr txBox="1">
            <a:spLocks noChangeArrowheads="1"/>
          </p:cNvSpPr>
          <p:nvPr/>
        </p:nvSpPr>
        <p:spPr bwMode="auto">
          <a:xfrm>
            <a:off x="468313" y="4437063"/>
            <a:ext cx="8135937" cy="1930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C00000"/>
                </a:solidFill>
              </a:rPr>
              <a:t>嘗試性質：</a:t>
            </a:r>
            <a:r>
              <a:rPr lang="zh-TW" altLang="en-US" sz="4000" b="1" dirty="0">
                <a:solidFill>
                  <a:srgbClr val="00B050"/>
                </a:solidFill>
              </a:rPr>
              <a:t>智商、外貌、孝順程度</a:t>
            </a:r>
            <a:r>
              <a:rPr lang="en-US" altLang="zh-TW" sz="4000" b="1" dirty="0">
                <a:solidFill>
                  <a:srgbClr val="00B050"/>
                </a:solidFill>
              </a:rPr>
              <a:t>…</a:t>
            </a:r>
            <a:r>
              <a:rPr lang="zh-TW" altLang="en-US" sz="4000" b="1" dirty="0">
                <a:solidFill>
                  <a:srgbClr val="00B050"/>
                </a:solidFill>
              </a:rPr>
              <a:t>完全合心意，才決定愛你，養育你</a:t>
            </a:r>
            <a:r>
              <a:rPr lang="en-US" altLang="zh-TW" sz="4000" b="1" dirty="0">
                <a:solidFill>
                  <a:srgbClr val="00B050"/>
                </a:solidFill>
              </a:rPr>
              <a:t>…</a:t>
            </a:r>
          </a:p>
        </p:txBody>
      </p:sp>
      <p:sp>
        <p:nvSpPr>
          <p:cNvPr id="399371" name="Text Box 11"/>
          <p:cNvSpPr txBox="1">
            <a:spLocks noChangeArrowheads="1"/>
          </p:cNvSpPr>
          <p:nvPr/>
        </p:nvSpPr>
        <p:spPr bwMode="auto">
          <a:xfrm>
            <a:off x="395288" y="2060575"/>
            <a:ext cx="3600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b="1" dirty="0">
                <a:solidFill>
                  <a:schemeClr val="bg1">
                    <a:lumMod val="50000"/>
                  </a:schemeClr>
                </a:solidFill>
              </a:rPr>
              <a:t>作個比喻：</a:t>
            </a:r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7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9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366"/>
                </p:tgtEl>
              </p:cMediaNode>
            </p:audio>
          </p:childTnLst>
        </p:cTn>
      </p:par>
    </p:tnLst>
    <p:bldLst>
      <p:bldP spid="399362" grpId="0" animBg="1"/>
      <p:bldP spid="399367" grpId="0" animBg="1"/>
      <p:bldP spid="399368" grpId="0" animBg="1"/>
      <p:bldP spid="399369" grpId="0" animBg="1"/>
      <p:bldP spid="399370" grpId="0" animBg="1"/>
      <p:bldP spid="3993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ln w="57150" cmpd="thinThick">
            <a:noFill/>
          </a:ln>
        </p:spPr>
        <p:txBody>
          <a:bodyPr/>
          <a:lstStyle/>
          <a:p>
            <a:pPr algn="l"/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期望有別</a:t>
            </a:r>
            <a:r>
              <a:rPr lang="en-US" altLang="zh-TW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…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男：「性」往往是同居的原因</a:t>
            </a:r>
          </a:p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女：強調「承諾」，保持長期關係</a:t>
            </a:r>
          </a:p>
          <a:p>
            <a:pPr>
              <a:buFont typeface="Wingdings" pitchFamily="2" charset="2"/>
              <a:buNone/>
            </a:pPr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          的方法</a:t>
            </a:r>
          </a:p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部分同居者結婚 </a:t>
            </a:r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 懷孕</a:t>
            </a:r>
          </a:p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更覺受束縛，影響婚姻質素</a:t>
            </a:r>
            <a:endParaRPr lang="zh-TW" altLang="en-US" sz="36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400392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7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03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0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0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0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0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0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0392"/>
                </p:tgtEl>
              </p:cMediaNode>
            </p:audio>
          </p:childTnLst>
        </p:cTn>
      </p:par>
    </p:tnLst>
    <p:bldLst>
      <p:bldP spid="400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6000" b="1">
                <a:solidFill>
                  <a:schemeClr val="bg1">
                    <a:lumMod val="50000"/>
                  </a:schemeClr>
                </a:solidFill>
                <a:effectLst/>
              </a:rPr>
              <a:t>結婚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4530725"/>
          </a:xfrm>
        </p:spPr>
        <p:txBody>
          <a:bodyPr/>
          <a:lstStyle/>
          <a:p>
            <a:r>
              <a:rPr lang="zh-TW" altLang="en-US" sz="3800" b="1" dirty="0">
                <a:solidFill>
                  <a:srgbClr val="FF0000"/>
                </a:solidFill>
                <a:effectLst/>
              </a:rPr>
              <a:t>社會：</a:t>
            </a: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成熟的夫婦</a:t>
            </a: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為生育和經</a:t>
            </a:r>
          </a:p>
          <a:p>
            <a:pPr>
              <a:buFont typeface="Wingdings" pitchFamily="2" charset="2"/>
              <a:buNone/>
            </a:pP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             濟有長遠計劃，穩定社會</a:t>
            </a:r>
          </a:p>
          <a:p>
            <a:r>
              <a:rPr lang="zh-TW" altLang="en-US" sz="3800" b="1" dirty="0">
                <a:solidFill>
                  <a:srgbClr val="FF0000"/>
                </a:solidFill>
                <a:effectLst/>
                <a:sym typeface="Wingdings" pitchFamily="2" charset="2"/>
              </a:rPr>
              <a:t>個人：</a:t>
            </a: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良好的婚姻，可整頓生命</a:t>
            </a:r>
          </a:p>
          <a:p>
            <a:r>
              <a:rPr lang="zh-TW" altLang="en-US" sz="3800" b="1" dirty="0">
                <a:solidFill>
                  <a:srgbClr val="FF0000"/>
                </a:solidFill>
                <a:effectLst/>
                <a:sym typeface="Wingdings" pitchFamily="2" charset="2"/>
              </a:rPr>
              <a:t>男性 </a:t>
            </a: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 增加責任感，以家庭為人</a:t>
            </a:r>
          </a:p>
          <a:p>
            <a:pPr>
              <a:buFont typeface="Wingdings" pitchFamily="2" charset="2"/>
              <a:buNone/>
            </a:pP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               生目標。</a:t>
            </a:r>
          </a:p>
          <a:p>
            <a:r>
              <a:rPr lang="zh-TW" altLang="en-US" sz="3800" b="1" dirty="0">
                <a:solidFill>
                  <a:srgbClr val="FF0000"/>
                </a:solidFill>
                <a:effectLst/>
              </a:rPr>
              <a:t>女性 </a:t>
            </a:r>
            <a:r>
              <a:rPr lang="zh-TW" altLang="en-US" sz="3800" b="1" dirty="0">
                <a:solidFill>
                  <a:srgbClr val="FF0000"/>
                </a:solidFill>
                <a:effectLst/>
                <a:sym typeface="Wingdings" pitchFamily="2" charset="2"/>
              </a:rPr>
              <a:t></a:t>
            </a:r>
            <a:r>
              <a:rPr lang="zh-TW" altLang="en-US" sz="3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減少不安和孤單，變得成熟</a:t>
            </a:r>
          </a:p>
        </p:txBody>
      </p:sp>
      <p:pic>
        <p:nvPicPr>
          <p:cNvPr id="401412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2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1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01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1412"/>
                </p:tgtEl>
              </p:cMediaNode>
            </p:audio>
          </p:childTnLst>
        </p:cTn>
      </p:par>
    </p:tnLst>
    <p:bldLst>
      <p:bldP spid="4014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6" name="Rectangle 4"/>
          <p:cNvSpPr>
            <a:spLocks noGrp="1" noChangeArrowheads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zh-TW" altLang="en-US" sz="7200" b="1" dirty="0">
                <a:solidFill>
                  <a:srgbClr val="FF0000"/>
                </a:solidFill>
              </a:rPr>
              <a:t>家庭放大鏡</a:t>
            </a:r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19672" y="3886200"/>
            <a:ext cx="5216624" cy="1487016"/>
          </a:xfrm>
          <a:solidFill>
            <a:srgbClr val="FFFFFF">
              <a:alpha val="60000"/>
            </a:srgbClr>
          </a:solidFill>
          <a:ln w="57150">
            <a:noFill/>
          </a:ln>
        </p:spPr>
        <p:txBody>
          <a:bodyPr/>
          <a:lstStyle/>
          <a:p>
            <a:r>
              <a:rPr lang="zh-TW" altLang="en-US" b="1" dirty="0">
                <a:solidFill>
                  <a:srgbClr val="00B050"/>
                </a:solidFill>
              </a:rPr>
              <a:t>你是如何成長的？</a:t>
            </a:r>
          </a:p>
          <a:p>
            <a:r>
              <a:rPr lang="zh-TW" altLang="en-US" b="1" dirty="0">
                <a:solidFill>
                  <a:srgbClr val="00B050"/>
                </a:solidFill>
              </a:rPr>
              <a:t>家庭怎樣塑造你？</a:t>
            </a:r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91513" cy="1206500"/>
          </a:xfrm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家庭</a:t>
            </a:r>
          </a:p>
        </p:txBody>
      </p:sp>
      <p:pic>
        <p:nvPicPr>
          <p:cNvPr id="402437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02438" name="AutoShape 6"/>
          <p:cNvSpPr>
            <a:spLocks noChangeArrowheads="1"/>
          </p:cNvSpPr>
          <p:nvPr/>
        </p:nvSpPr>
        <p:spPr bwMode="auto">
          <a:xfrm>
            <a:off x="4356100" y="1773238"/>
            <a:ext cx="720725" cy="7191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2268538" y="2708275"/>
            <a:ext cx="4824412" cy="646331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個人成長的根本</a:t>
            </a:r>
          </a:p>
        </p:txBody>
      </p:sp>
      <p:sp>
        <p:nvSpPr>
          <p:cNvPr id="402440" name="AutoShape 8"/>
          <p:cNvSpPr>
            <a:spLocks noChangeArrowheads="1"/>
          </p:cNvSpPr>
          <p:nvPr/>
        </p:nvSpPr>
        <p:spPr bwMode="auto">
          <a:xfrm>
            <a:off x="4356100" y="3644900"/>
            <a:ext cx="720725" cy="71913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402441" name="Text Box 9"/>
          <p:cNvSpPr txBox="1">
            <a:spLocks noChangeArrowheads="1"/>
          </p:cNvSpPr>
          <p:nvPr/>
        </p:nvSpPr>
        <p:spPr bwMode="auto">
          <a:xfrm>
            <a:off x="1258888" y="4581525"/>
            <a:ext cx="6911975" cy="1200329"/>
          </a:xfrm>
          <a:prstGeom prst="rect">
            <a:avLst/>
          </a:prstGeom>
          <a:noFill/>
          <a:ln w="76200" cmpd="tri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 dirty="0">
                <a:solidFill>
                  <a:srgbClr val="C00000"/>
                </a:solidFill>
              </a:rPr>
              <a:t>習慣、性格、價值觀、待人處事的態度</a:t>
            </a:r>
          </a:p>
        </p:txBody>
      </p:sp>
      <p:sp>
        <p:nvSpPr>
          <p:cNvPr id="402442" name="Text Box 10"/>
          <p:cNvSpPr txBox="1">
            <a:spLocks noChangeArrowheads="1"/>
          </p:cNvSpPr>
          <p:nvPr/>
        </p:nvSpPr>
        <p:spPr bwMode="auto">
          <a:xfrm>
            <a:off x="899592" y="1844824"/>
            <a:ext cx="7416800" cy="3216275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8000" b="1" dirty="0">
                <a:solidFill>
                  <a:srgbClr val="FFFF00"/>
                </a:solidFill>
              </a:rPr>
              <a:t>反思</a:t>
            </a:r>
          </a:p>
          <a:p>
            <a:pPr algn="ctr">
              <a:spcBef>
                <a:spcPct val="50000"/>
              </a:spcBef>
            </a:pPr>
            <a:r>
              <a:rPr lang="zh-TW" altLang="en-US" sz="6000" b="1" dirty="0">
                <a:solidFill>
                  <a:srgbClr val="FFFF00"/>
                </a:solidFill>
              </a:rPr>
              <a:t>  </a:t>
            </a:r>
            <a:r>
              <a:rPr lang="zh-TW" altLang="en-US" sz="8000" b="1" dirty="0">
                <a:solidFill>
                  <a:srgbClr val="FFFF00"/>
                </a:solidFill>
              </a:rPr>
              <a:t>成長過程！</a:t>
            </a:r>
          </a:p>
        </p:txBody>
      </p:sp>
      <p:pic>
        <p:nvPicPr>
          <p:cNvPr id="11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2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0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0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2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2437"/>
                </p:tgtEl>
              </p:cMediaNode>
            </p:audio>
          </p:childTnLst>
        </p:cTn>
      </p:par>
    </p:tnLst>
    <p:bldLst>
      <p:bldP spid="402434" grpId="0"/>
      <p:bldP spid="402438" grpId="0" animBg="1"/>
      <p:bldP spid="402439" grpId="0" animBg="1"/>
      <p:bldP spid="402440" grpId="0" animBg="1"/>
      <p:bldP spid="402441" grpId="0" animBg="1"/>
      <p:bldP spid="4024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pPr algn="l"/>
            <a:r>
              <a:rPr lang="zh-TW" altLang="en-US" b="1">
                <a:solidFill>
                  <a:schemeClr val="bg1">
                    <a:lumMod val="50000"/>
                  </a:schemeClr>
                </a:solidFill>
                <a:effectLst/>
              </a:rPr>
              <a:t>家人 </a:t>
            </a:r>
            <a:r>
              <a:rPr lang="zh-TW" altLang="en-US" b="1">
                <a:solidFill>
                  <a:schemeClr val="bg1">
                    <a:lumMod val="50000"/>
                  </a:schemeClr>
                </a:solidFill>
                <a:effectLst/>
                <a:sym typeface="Wingdings" pitchFamily="2" charset="2"/>
              </a:rPr>
              <a:t> 像一起跳舞，互相影響</a:t>
            </a:r>
            <a:endParaRPr lang="zh-TW" altLang="en-US" b="1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當關係和諧 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 演繹美妙的動作，充滿生命力</a:t>
            </a:r>
          </a:p>
          <a:p>
            <a:pPr>
              <a:buFont typeface="Wingdings" pitchFamily="2" charset="2"/>
              <a:buNone/>
            </a:pPr>
            <a:endParaRPr lang="zh-TW" altLang="en-US" sz="4000" b="1" dirty="0">
              <a:solidFill>
                <a:schemeClr val="bg1">
                  <a:lumMod val="60000"/>
                  <a:lumOff val="40000"/>
                </a:schemeClr>
              </a:solidFill>
              <a:effectLst/>
              <a:sym typeface="Wingdings" pitchFamily="2" charset="2"/>
            </a:endParaRPr>
          </a:p>
          <a:p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但若發生問題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 舞步不再協調，生出問題</a:t>
            </a:r>
            <a:endParaRPr lang="zh-TW" altLang="en-US" sz="40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403462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34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3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3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3462"/>
                </p:tgtEl>
              </p:cMediaNode>
            </p:audio>
          </p:childTnLst>
        </p:cTn>
      </p:par>
    </p:tnLst>
    <p:bldLst>
      <p:bldP spid="403458" grpId="0"/>
      <p:bldP spid="40345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從父母身上</a:t>
            </a:r>
            <a:r>
              <a:rPr lang="en-US" altLang="zh-TW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…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773238"/>
            <a:ext cx="8229600" cy="4530725"/>
          </a:xfrm>
        </p:spPr>
        <p:txBody>
          <a:bodyPr/>
          <a:lstStyle/>
          <a:p>
            <a:r>
              <a:rPr lang="en-US" altLang="zh-TW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認識男女相處的正確關係</a:t>
            </a:r>
          </a:p>
          <a:p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 父母關係良好，愛惜子女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 </a:t>
            </a:r>
            <a:r>
              <a:rPr lang="en-US" altLang="zh-TW" sz="4000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/>
            </a:r>
            <a:br>
              <a:rPr lang="en-US" altLang="zh-TW" sz="4000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</a:br>
            <a:r>
              <a:rPr lang="zh-TW" altLang="en-US" sz="4000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子女得到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自信、自尊</a:t>
            </a:r>
          </a:p>
          <a:p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 若關係不和 </a:t>
            </a:r>
            <a:r>
              <a:rPr lang="zh-TW" altLang="en-US" sz="40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 有負面影響</a:t>
            </a:r>
            <a:endParaRPr lang="zh-TW" altLang="en-US" sz="40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  <a:p>
            <a:endParaRPr lang="en-US" altLang="zh-TW" sz="40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404484" name="Picture 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44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4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4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04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0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4484"/>
                </p:tgtEl>
              </p:cMediaNode>
            </p:audio>
          </p:childTnLst>
        </p:cTn>
      </p:par>
    </p:tnLst>
    <p:bldLst>
      <p:bldP spid="404482" grpId="0"/>
      <p:bldP spid="40448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</a:rPr>
              <a:t>關注生命倫理　正視社會歪風</a:t>
            </a:r>
            <a:endParaRPr lang="zh-TW" altLang="en-US" dirty="0"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84213" y="1700213"/>
          <a:ext cx="3040062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28" name="Photo Editor 影像" r:id="rId3" imgW="12800000" imgH="14114286" progId="">
                  <p:embed/>
                </p:oleObj>
              </mc:Choice>
              <mc:Fallback>
                <p:oleObj name="Photo Editor 影像" r:id="rId3" imgW="12800000" imgH="1411428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700213"/>
                        <a:ext cx="3040062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fld id="{106F5DDD-1D14-498E-82D6-E742FAF8BFCD}" type="slidenum">
              <a:rPr lang="en-US" altLang="zh-TW" smtClean="0">
                <a:ea typeface="新細明體" pitchFamily="18" charset="-120"/>
              </a:rPr>
              <a:pPr/>
              <a:t>2</a:t>
            </a:fld>
            <a:endParaRPr lang="en-US" altLang="zh-TW" smtClean="0">
              <a:ea typeface="新細明體" pitchFamily="18" charset="-12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3768" y="1772816"/>
            <a:ext cx="7429500" cy="863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4000" b="1" dirty="0">
              <a:solidFill>
                <a:srgbClr val="41140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26033" y="5517728"/>
            <a:ext cx="731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b="1" dirty="0">
                <a:solidFill>
                  <a:srgbClr val="0070C0"/>
                </a:solidFill>
                <a:latin typeface="Gill Sans MT" pitchFamily="34" charset="0"/>
                <a:ea typeface="微軟正黑體" pitchFamily="34" charset="-120"/>
              </a:rPr>
              <a:t>「</a:t>
            </a:r>
            <a:r>
              <a:rPr kumimoji="0" lang="en-US" altLang="zh-TW" b="1" dirty="0">
                <a:solidFill>
                  <a:srgbClr val="0070C0"/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rgbClr val="0070C0"/>
                </a:solidFill>
                <a:latin typeface="Gill Sans MT" pitchFamily="34" charset="0"/>
                <a:ea typeface="微軟正黑體" pitchFamily="34" charset="-120"/>
              </a:rPr>
              <a:t>在這彎曲悖謬的世代，作　神無瑕疵的兒女。你們顯在這世代中，好像明光照耀，將生命的道表明出來</a:t>
            </a:r>
            <a:r>
              <a:rPr kumimoji="0" lang="en-US" altLang="zh-TW" b="1" dirty="0">
                <a:solidFill>
                  <a:srgbClr val="0070C0"/>
                </a:solidFill>
                <a:latin typeface="Gill Sans MT" pitchFamily="34" charset="0"/>
                <a:ea typeface="微軟正黑體" pitchFamily="34" charset="-120"/>
              </a:rPr>
              <a:t>...</a:t>
            </a:r>
            <a:r>
              <a:rPr kumimoji="0" lang="zh-TW" altLang="en-US" b="1" dirty="0">
                <a:solidFill>
                  <a:srgbClr val="0070C0"/>
                </a:solidFill>
                <a:latin typeface="Gill Sans MT" pitchFamily="34" charset="0"/>
                <a:ea typeface="微軟正黑體" pitchFamily="34" charset="-120"/>
              </a:rPr>
              <a:t>」               腓立比書二：</a:t>
            </a:r>
            <a:r>
              <a:rPr kumimoji="0" lang="en-US" altLang="zh-TW" b="1" dirty="0">
                <a:solidFill>
                  <a:srgbClr val="0070C0"/>
                </a:solidFill>
                <a:latin typeface="Gill Sans MT" pitchFamily="34" charset="0"/>
                <a:ea typeface="微軟正黑體" pitchFamily="34" charset="-120"/>
              </a:rPr>
              <a:t>15-16 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06230" y="1443583"/>
            <a:ext cx="3782194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3600" dirty="0">
                <a:solidFill>
                  <a:srgbClr val="0070C0"/>
                </a:solidFill>
                <a:latin typeface="Times New Roman" pitchFamily="18" charset="0"/>
              </a:rPr>
              <a:t>1997</a:t>
            </a:r>
            <a:r>
              <a:rPr lang="zh-TW" altLang="en-US" sz="3600" dirty="0">
                <a:solidFill>
                  <a:srgbClr val="0070C0"/>
                </a:solidFill>
                <a:latin typeface="Times New Roman" pitchFamily="18" charset="0"/>
              </a:rPr>
              <a:t>年</a:t>
            </a:r>
            <a:r>
              <a:rPr lang="en-US" altLang="zh-TW" sz="3600" dirty="0">
                <a:solidFill>
                  <a:srgbClr val="0070C0"/>
                </a:solidFill>
                <a:latin typeface="Times New Roman" pitchFamily="18" charset="0"/>
              </a:rPr>
              <a:t>5</a:t>
            </a:r>
            <a:r>
              <a:rPr lang="zh-TW" altLang="en-US" sz="3600" dirty="0">
                <a:solidFill>
                  <a:srgbClr val="0070C0"/>
                </a:solidFill>
                <a:latin typeface="Times New Roman" pitchFamily="18" charset="0"/>
              </a:rPr>
              <a:t>月成立</a:t>
            </a:r>
            <a:endParaRPr lang="en-US" altLang="zh-TW" sz="3600" dirty="0">
              <a:solidFill>
                <a:srgbClr val="0070C0"/>
              </a:solidFill>
              <a:latin typeface="Times New Roman" pitchFamily="18" charset="0"/>
            </a:endParaRPr>
          </a:p>
          <a:p>
            <a:pPr marL="354013" indent="-354013" eaLnBrk="0" latinLnBrk="1" hangingPunct="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3600" dirty="0">
                <a:solidFill>
                  <a:srgbClr val="0070C0"/>
                </a:solidFill>
                <a:latin typeface="Times New Roman" pitchFamily="18" charset="0"/>
              </a:rPr>
              <a:t>三大關注範疇：</a:t>
            </a:r>
            <a:endParaRPr lang="en-US" altLang="zh-TW" sz="3600" dirty="0">
              <a:solidFill>
                <a:srgbClr val="0070C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rgbClr val="00B050"/>
                </a:solidFill>
                <a:latin typeface="Times New Roman" pitchFamily="18" charset="0"/>
              </a:rPr>
              <a:t>傳媒</a:t>
            </a:r>
            <a:endParaRPr lang="en-US" altLang="zh-TW" sz="36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rgbClr val="00B050"/>
                </a:solidFill>
                <a:latin typeface="Times New Roman" pitchFamily="18" charset="0"/>
              </a:rPr>
              <a:t>社會倫理</a:t>
            </a:r>
            <a:endParaRPr lang="en-US" altLang="zh-TW" sz="36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 marL="1076325" indent="-546100" eaLnBrk="0" latinLnBrk="1" hangingPunct="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TW" altLang="en-US" sz="3600" b="1" dirty="0">
                <a:solidFill>
                  <a:srgbClr val="00B050"/>
                </a:solidFill>
                <a:latin typeface="Times New Roman" pitchFamily="18" charset="0"/>
              </a:rPr>
              <a:t>性文化</a:t>
            </a:r>
            <a:endParaRPr lang="zh-TW" altLang="en-US" sz="3600" dirty="0">
              <a:solidFill>
                <a:srgbClr val="00B05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pPr algn="l"/>
            <a:r>
              <a:rPr lang="en-US" altLang="zh-TW" sz="4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2003</a:t>
            </a:r>
            <a:r>
              <a:rPr lang="zh-TW" altLang="en-US" sz="4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年</a:t>
            </a:r>
            <a:r>
              <a:rPr lang="en-US" altLang="zh-TW" sz="4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/>
            </a:r>
            <a:br>
              <a:rPr lang="en-US" altLang="zh-TW" sz="4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</a:br>
            <a:r>
              <a:rPr lang="zh-TW" altLang="en-US" sz="4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大衛</a:t>
            </a:r>
            <a: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  <a:t>城文化中心調查近千名中學生：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父母關係不和、婚外情</a:t>
            </a:r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子女有婚前性行為的比率高</a:t>
            </a:r>
          </a:p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覺得家庭沒有溫暖，追求剎那的性關係，以彌補心靈</a:t>
            </a:r>
          </a:p>
          <a:p>
            <a:r>
              <a:rPr lang="zh-TW" altLang="en-US" sz="36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sym typeface="Wingdings" pitchFamily="2" charset="2"/>
              </a:rPr>
              <a:t>父母未能作好榜樣  子女輕率地展開性行為</a:t>
            </a:r>
            <a:endParaRPr lang="zh-TW" altLang="en-US" sz="3600" b="1" dirty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</p:txBody>
      </p:sp>
      <p:pic>
        <p:nvPicPr>
          <p:cNvPr id="405510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4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55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5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5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5510"/>
                </p:tgtEl>
              </p:cMediaNode>
            </p:audio>
          </p:childTnLst>
        </p:cTn>
      </p:par>
    </p:tnLst>
    <p:bldLst>
      <p:bldP spid="405506" grpId="0"/>
      <p:bldP spid="40550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6000" b="1">
                <a:solidFill>
                  <a:srgbClr val="00B0F0"/>
                </a:solidFill>
                <a:effectLst/>
              </a:rPr>
              <a:t>婚姻的美好價值</a:t>
            </a:r>
          </a:p>
        </p:txBody>
      </p:sp>
      <p:pic>
        <p:nvPicPr>
          <p:cNvPr id="406534" name="Picture 6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406535" name="Text Box 7"/>
          <p:cNvSpPr txBox="1">
            <a:spLocks noChangeArrowheads="1"/>
          </p:cNvSpPr>
          <p:nvPr/>
        </p:nvSpPr>
        <p:spPr bwMode="auto">
          <a:xfrm>
            <a:off x="1331913" y="2349500"/>
            <a:ext cx="6553200" cy="769441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同居可能帶來的傷害</a:t>
            </a:r>
          </a:p>
        </p:txBody>
      </p:sp>
      <p:sp>
        <p:nvSpPr>
          <p:cNvPr id="406536" name="Text Box 8"/>
          <p:cNvSpPr txBox="1">
            <a:spLocks noChangeArrowheads="1"/>
          </p:cNvSpPr>
          <p:nvPr/>
        </p:nvSpPr>
        <p:spPr bwMode="auto">
          <a:xfrm>
            <a:off x="827088" y="4005263"/>
            <a:ext cx="7488237" cy="144655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4400" b="1" dirty="0">
                <a:solidFill>
                  <a:srgbClr val="C00000"/>
                </a:solidFill>
              </a:rPr>
              <a:t>重看自己的家庭，反思對自己正面及負面的影響</a:t>
            </a:r>
          </a:p>
        </p:txBody>
      </p:sp>
      <p:sp>
        <p:nvSpPr>
          <p:cNvPr id="406537" name="Text Box 9"/>
          <p:cNvSpPr txBox="1">
            <a:spLocks noChangeArrowheads="1"/>
          </p:cNvSpPr>
          <p:nvPr/>
        </p:nvSpPr>
        <p:spPr bwMode="auto">
          <a:xfrm>
            <a:off x="899592" y="2204864"/>
            <a:ext cx="7416800" cy="10985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6600" b="1" dirty="0">
                <a:solidFill>
                  <a:srgbClr val="FFFF00"/>
                </a:solidFill>
              </a:rPr>
              <a:t>作個成熟的人</a:t>
            </a:r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6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6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6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6534"/>
                </p:tgtEl>
              </p:cMediaNode>
            </p:audio>
          </p:childTnLst>
        </p:cTn>
      </p:par>
    </p:tnLst>
    <p:bldLst>
      <p:bldP spid="406530" grpId="0"/>
      <p:bldP spid="406535" grpId="0" animBg="1"/>
      <p:bldP spid="406536" grpId="0" animBg="1"/>
      <p:bldP spid="4065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510514" y="836712"/>
          <a:ext cx="2285622" cy="2607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50" name="Photo Editor 影像" r:id="rId4" imgW="12800000" imgH="14114286" progId="">
                  <p:embed/>
                </p:oleObj>
              </mc:Choice>
              <mc:Fallback>
                <p:oleObj name="Photo Editor 影像" r:id="rId4" imgW="12800000" imgH="141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0514" y="836712"/>
                        <a:ext cx="2285622" cy="2607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552" y="4005064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dirty="0">
                <a:solidFill>
                  <a:srgbClr val="B80023"/>
                </a:solidFill>
                <a:effectLst/>
              </a:rPr>
              <a:t>http://</a:t>
            </a:r>
            <a:r>
              <a:rPr lang="en-US" altLang="zh-TW" b="1" dirty="0" smtClean="0">
                <a:solidFill>
                  <a:srgbClr val="B80023"/>
                </a:solidFill>
                <a:effectLst/>
              </a:rPr>
              <a:t>www.truth-light.org.hk</a:t>
            </a:r>
            <a:endParaRPr lang="en-US" altLang="zh-TW" b="1" dirty="0">
              <a:solidFill>
                <a:srgbClr val="B80023"/>
              </a:solidFill>
              <a:effectLst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662832" y="5263480"/>
            <a:ext cx="6005512" cy="685800"/>
          </a:xfrm>
        </p:spPr>
        <p:txBody>
          <a:bodyPr>
            <a:noAutofit/>
          </a:bodyPr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版權屬明光社所有  </a:t>
            </a:r>
            <a:r>
              <a:rPr lang="en-US" altLang="zh-TW" sz="2400" dirty="0" smtClean="0">
                <a:solidFill>
                  <a:schemeClr val="tx1"/>
                </a:solidFill>
                <a:latin typeface="新細明體" pitchFamily="18" charset="-120"/>
                <a:ea typeface="新細明體" pitchFamily="18" charset="-120"/>
              </a:rPr>
              <a:t>All rights reserved</a:t>
            </a:r>
            <a:endParaRPr lang="zh-TW" altLang="en-US" sz="2400" dirty="0" smtClean="0">
              <a:solidFill>
                <a:schemeClr val="tx1"/>
              </a:solidFill>
              <a:latin typeface="新細明體" pitchFamily="18" charset="-120"/>
              <a:ea typeface="新細明體" pitchFamily="18" charset="-120"/>
            </a:endParaRPr>
          </a:p>
          <a:p>
            <a:endParaRPr lang="zh-TW" altLang="en-US" sz="2400" dirty="0">
              <a:solidFill>
                <a:schemeClr val="tx1"/>
              </a:solidFill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864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Kace\Desktop\6771662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93096"/>
            <a:ext cx="19161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Subtitle 2"/>
          <p:cNvSpPr txBox="1">
            <a:spLocks/>
          </p:cNvSpPr>
          <p:nvPr/>
        </p:nvSpPr>
        <p:spPr bwMode="auto">
          <a:xfrm>
            <a:off x="2720975" y="2852936"/>
            <a:ext cx="6172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kumimoji="0" lang="zh-TW" altLang="en-US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明光社網站</a:t>
            </a: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http://www.truth-light.org.hk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kumimoji="0" lang="zh-TW" altLang="en-US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明光社</a:t>
            </a:r>
            <a:r>
              <a:rPr kumimoji="0" lang="en-US" altLang="zh-TW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FB</a:t>
            </a:r>
            <a:r>
              <a:rPr kumimoji="0" lang="zh-TW" altLang="en-US" sz="2400" b="1" dirty="0">
                <a:solidFill>
                  <a:schemeClr val="bg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專頁</a:t>
            </a:r>
            <a:endParaRPr kumimoji="0" lang="en-US" altLang="zh-TW" sz="2400" b="1" dirty="0">
              <a:solidFill>
                <a:schemeClr val="bg1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altLang="zh-TW" sz="24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http://www.facebook.com/Soc.of.TruthLight</a:t>
            </a:r>
            <a:endParaRPr kumimoji="0" lang="zh-TW" altLang="en-US" sz="2400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2773" name="Picture 3" descr="sofortal_orange_yell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556792"/>
            <a:ext cx="1872580" cy="2064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sofortal_orange_yellow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67244" r="9367"/>
          <a:stretch>
            <a:fillRect/>
          </a:stretch>
        </p:blipFill>
        <p:spPr bwMode="auto">
          <a:xfrm>
            <a:off x="899592" y="4437112"/>
            <a:ext cx="4095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zh-TW" altLang="en-GB" sz="2800" b="1" dirty="0" smtClean="0">
                <a:solidFill>
                  <a:srgbClr val="C0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注意：基於版權關係，</a:t>
            </a:r>
            <a:r>
              <a:rPr lang="en-US" altLang="zh-TW" sz="2800" b="1" dirty="0" smtClean="0">
                <a:solidFill>
                  <a:srgbClr val="C0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solidFill>
                  <a:srgbClr val="C00000"/>
                </a:solidFill>
                <a:effectLst/>
                <a:latin typeface="微軟正黑體" pitchFamily="34" charset="-120"/>
                <a:ea typeface="微軟正黑體" pitchFamily="34" charset="-120"/>
              </a:rPr>
            </a:br>
            <a:r>
              <a:rPr lang="zh-TW" altLang="en-GB" sz="2800" b="1" dirty="0" smtClean="0">
                <a:solidFill>
                  <a:srgbClr val="C00000"/>
                </a:solidFill>
                <a:effectLst/>
                <a:latin typeface="微軟正黑體" pitchFamily="34" charset="-120"/>
                <a:ea typeface="微軟正黑體" pitchFamily="34" charset="-120"/>
              </a:rPr>
              <a:t>此教材只作非牟利教育用途！</a:t>
            </a:r>
            <a:endParaRPr lang="zh-TW" altLang="en-US" sz="2800" dirty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全線大調查！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09120"/>
          </a:xfrm>
          <a:ln w="38100">
            <a:solidFill>
              <a:srgbClr val="FFFF00"/>
            </a:solidFill>
          </a:ln>
        </p:spPr>
        <p:txBody>
          <a:bodyPr/>
          <a:lstStyle/>
          <a:p>
            <a:r>
              <a:rPr lang="zh-TW" altLang="en-US" b="1" dirty="0">
                <a:solidFill>
                  <a:schemeClr val="accent4">
                    <a:lumMod val="25000"/>
                  </a:schemeClr>
                </a:solidFill>
                <a:effectLst/>
              </a:rPr>
              <a:t>結婚是愛及負責任的表現</a:t>
            </a:r>
            <a:endParaRPr lang="zh-TW" altLang="en-US" b="1" dirty="0">
              <a:solidFill>
                <a:schemeClr val="accent4">
                  <a:lumMod val="25000"/>
                </a:schemeClr>
              </a:solidFill>
              <a:effectLst/>
              <a:sym typeface="Wingdings" pitchFamily="2" charset="2"/>
            </a:endParaRPr>
          </a:p>
          <a:p>
            <a:r>
              <a:rPr lang="zh-TW" altLang="en-US" b="1" dirty="0">
                <a:solidFill>
                  <a:schemeClr val="accent4">
                    <a:lumMod val="25000"/>
                  </a:schemeClr>
                </a:solidFill>
                <a:effectLst/>
              </a:rPr>
              <a:t>結婚是一種不必要的束縛</a:t>
            </a:r>
          </a:p>
          <a:p>
            <a:pPr>
              <a:buFont typeface="Wingdings" pitchFamily="2" charset="2"/>
              <a:buNone/>
            </a:pPr>
            <a:endParaRPr lang="zh-TW" altLang="en-US" sz="2800" dirty="0">
              <a:solidFill>
                <a:schemeClr val="accent4">
                  <a:lumMod val="25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4">
                    <a:lumMod val="25000"/>
                  </a:schemeClr>
                </a:solidFill>
                <a:effectLst/>
              </a:rPr>
              <a:t>我仍相信婚姻是可以一生一世的</a:t>
            </a:r>
          </a:p>
          <a:p>
            <a:r>
              <a:rPr lang="zh-TW" altLang="en-US" b="1" dirty="0">
                <a:solidFill>
                  <a:schemeClr val="accent4">
                    <a:lumMod val="25000"/>
                  </a:schemeClr>
                </a:solidFill>
                <a:effectLst/>
              </a:rPr>
              <a:t>一生一世的婚姻觀念是戇居老土</a:t>
            </a:r>
          </a:p>
          <a:p>
            <a:pPr>
              <a:buFont typeface="Wingdings" pitchFamily="2" charset="2"/>
              <a:buNone/>
            </a:pPr>
            <a:endParaRPr lang="zh-TW" altLang="en-US" sz="2800" dirty="0">
              <a:solidFill>
                <a:schemeClr val="accent4">
                  <a:lumMod val="25000"/>
                </a:schemeClr>
              </a:solidFill>
              <a:effectLst/>
            </a:endParaRPr>
          </a:p>
          <a:p>
            <a:r>
              <a:rPr lang="zh-TW" altLang="en-US" b="1" dirty="0">
                <a:solidFill>
                  <a:schemeClr val="accent4">
                    <a:lumMod val="25000"/>
                  </a:schemeClr>
                </a:solidFill>
                <a:effectLst/>
              </a:rPr>
              <a:t>同居是一個好選擇</a:t>
            </a:r>
          </a:p>
          <a:p>
            <a:r>
              <a:rPr lang="zh-TW" altLang="en-US" b="1" dirty="0">
                <a:solidFill>
                  <a:schemeClr val="accent4">
                    <a:lumMod val="25000"/>
                  </a:schemeClr>
                </a:solidFill>
                <a:effectLst/>
              </a:rPr>
              <a:t>我不接受婚前同居</a:t>
            </a:r>
          </a:p>
        </p:txBody>
      </p:sp>
      <p:sp>
        <p:nvSpPr>
          <p:cNvPr id="367621" name="Text Box 5"/>
          <p:cNvSpPr txBox="1">
            <a:spLocks noChangeArrowheads="1"/>
          </p:cNvSpPr>
          <p:nvPr/>
        </p:nvSpPr>
        <p:spPr bwMode="auto">
          <a:xfrm>
            <a:off x="6407150" y="908720"/>
            <a:ext cx="2736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200" dirty="0">
                <a:solidFill>
                  <a:schemeClr val="accent4">
                    <a:lumMod val="25000"/>
                  </a:schemeClr>
                </a:solidFill>
              </a:rPr>
              <a:t>「步走訪問」</a:t>
            </a:r>
          </a:p>
        </p:txBody>
      </p:sp>
      <p:sp>
        <p:nvSpPr>
          <p:cNvPr id="367625" name="Line 9"/>
          <p:cNvSpPr>
            <a:spLocks noChangeShapeType="1"/>
          </p:cNvSpPr>
          <p:nvPr/>
        </p:nvSpPr>
        <p:spPr bwMode="auto">
          <a:xfrm>
            <a:off x="468313" y="3068960"/>
            <a:ext cx="82073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67626" name="Line 10"/>
          <p:cNvSpPr>
            <a:spLocks noChangeShapeType="1"/>
          </p:cNvSpPr>
          <p:nvPr/>
        </p:nvSpPr>
        <p:spPr bwMode="auto">
          <a:xfrm>
            <a:off x="468313" y="4725144"/>
            <a:ext cx="820737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9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7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7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67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7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7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67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公投時間！</a:t>
            </a:r>
          </a:p>
        </p:txBody>
      </p:sp>
      <p:sp>
        <p:nvSpPr>
          <p:cNvPr id="38810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大眾的意向是</a:t>
            </a:r>
            <a:r>
              <a:rPr lang="en-US" altLang="zh-TW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…</a:t>
            </a:r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？</a:t>
            </a:r>
          </a:p>
        </p:txBody>
      </p:sp>
      <p:sp>
        <p:nvSpPr>
          <p:cNvPr id="388101" name="Text Box 5"/>
          <p:cNvSpPr txBox="1">
            <a:spLocks noChangeArrowheads="1"/>
          </p:cNvSpPr>
          <p:nvPr/>
        </p:nvSpPr>
        <p:spPr bwMode="auto">
          <a:xfrm>
            <a:off x="1258888" y="2924944"/>
            <a:ext cx="6626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3600" b="1" dirty="0">
                <a:solidFill>
                  <a:srgbClr val="FF0000"/>
                </a:solidFill>
              </a:rPr>
              <a:t>這又反映了甚麼？</a:t>
            </a:r>
          </a:p>
        </p:txBody>
      </p:sp>
      <p:pic>
        <p:nvPicPr>
          <p:cNvPr id="7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8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8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100" grpId="0" build="p"/>
      <p:bldP spid="388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ctrTitle" sz="quarter"/>
          </p:nvPr>
        </p:nvSpPr>
        <p:spPr>
          <a:ln w="76200" cmpd="tri">
            <a:noFill/>
          </a:ln>
        </p:spPr>
        <p:txBody>
          <a:bodyPr/>
          <a:lstStyle/>
          <a:p>
            <a:r>
              <a:rPr lang="zh-TW" altLang="en-US" sz="8000" b="1" dirty="0">
                <a:solidFill>
                  <a:srgbClr val="00B050"/>
                </a:solidFill>
              </a:rPr>
              <a:t>未來報告</a:t>
            </a:r>
            <a:br>
              <a:rPr lang="zh-TW" altLang="en-US" sz="8000" b="1" dirty="0">
                <a:solidFill>
                  <a:srgbClr val="00B050"/>
                </a:solidFill>
              </a:rPr>
            </a:br>
            <a:r>
              <a:rPr lang="zh-TW" altLang="en-US" sz="8000" b="1" dirty="0">
                <a:solidFill>
                  <a:srgbClr val="00B050"/>
                </a:solidFill>
              </a:rPr>
              <a:t>“</a:t>
            </a:r>
            <a:r>
              <a:rPr lang="en-US" altLang="zh-TW" sz="6000" b="1" i="1" dirty="0">
                <a:solidFill>
                  <a:srgbClr val="00B050"/>
                </a:solidFill>
                <a:latin typeface="Arial Narrow" pitchFamily="34" charset="0"/>
              </a:rPr>
              <a:t>Mission Future”</a:t>
            </a:r>
            <a:r>
              <a:rPr lang="en-US" altLang="zh-TW" sz="44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zh-TW" altLang="en-US" sz="4400" b="1" dirty="0">
                <a:solidFill>
                  <a:schemeClr val="bg1">
                    <a:lumMod val="50000"/>
                  </a:schemeClr>
                </a:solidFill>
                <a:effectLst/>
              </a:rPr>
              <a:t>想一想</a:t>
            </a:r>
          </a:p>
          <a:p>
            <a:r>
              <a:rPr lang="zh-TW" altLang="en-US" sz="4400" b="1" dirty="0">
                <a:solidFill>
                  <a:schemeClr val="bg1">
                    <a:lumMod val="50000"/>
                  </a:schemeClr>
                </a:solidFill>
                <a:effectLst/>
              </a:rPr>
              <a:t>你現在去到</a:t>
            </a:r>
            <a:r>
              <a:rPr lang="en-US" altLang="zh-TW" sz="4400" b="1" dirty="0">
                <a:solidFill>
                  <a:schemeClr val="bg1">
                    <a:lumMod val="50000"/>
                  </a:schemeClr>
                </a:solidFill>
                <a:effectLst/>
              </a:rPr>
              <a:t>100</a:t>
            </a:r>
            <a:r>
              <a:rPr lang="zh-TW" altLang="en-US" sz="4400" b="1" dirty="0">
                <a:solidFill>
                  <a:schemeClr val="bg1">
                    <a:lumMod val="50000"/>
                  </a:schemeClr>
                </a:solidFill>
                <a:effectLst/>
              </a:rPr>
              <a:t>年後</a:t>
            </a:r>
            <a:r>
              <a:rPr lang="en-US" altLang="zh-TW" sz="4400" b="1" dirty="0">
                <a:solidFill>
                  <a:schemeClr val="bg1">
                    <a:lumMod val="50000"/>
                  </a:schemeClr>
                </a:solidFill>
                <a:effectLst/>
              </a:rPr>
              <a:t>…</a:t>
            </a:r>
          </a:p>
        </p:txBody>
      </p:sp>
      <p:sp>
        <p:nvSpPr>
          <p:cNvPr id="368644" name="Line 4"/>
          <p:cNvSpPr>
            <a:spLocks noChangeShapeType="1"/>
          </p:cNvSpPr>
          <p:nvPr/>
        </p:nvSpPr>
        <p:spPr bwMode="auto">
          <a:xfrm flipV="1">
            <a:off x="539750" y="765175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68645" name="Line 5"/>
          <p:cNvSpPr>
            <a:spLocks noChangeShapeType="1"/>
          </p:cNvSpPr>
          <p:nvPr/>
        </p:nvSpPr>
        <p:spPr bwMode="auto">
          <a:xfrm flipV="1">
            <a:off x="539750" y="765175"/>
            <a:ext cx="719138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68646" name="Line 6"/>
          <p:cNvSpPr>
            <a:spLocks noChangeShapeType="1"/>
          </p:cNvSpPr>
          <p:nvPr/>
        </p:nvSpPr>
        <p:spPr bwMode="auto">
          <a:xfrm flipV="1">
            <a:off x="7596188" y="1484313"/>
            <a:ext cx="12969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68647" name="Line 7"/>
          <p:cNvSpPr>
            <a:spLocks noChangeShapeType="1"/>
          </p:cNvSpPr>
          <p:nvPr/>
        </p:nvSpPr>
        <p:spPr bwMode="auto">
          <a:xfrm flipV="1">
            <a:off x="7740650" y="1628775"/>
            <a:ext cx="1152525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68648" name="Line 8"/>
          <p:cNvSpPr>
            <a:spLocks noChangeShapeType="1"/>
          </p:cNvSpPr>
          <p:nvPr/>
        </p:nvSpPr>
        <p:spPr bwMode="auto">
          <a:xfrm flipV="1">
            <a:off x="539750" y="692150"/>
            <a:ext cx="1655763" cy="2305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68649" name="Line 9"/>
          <p:cNvSpPr>
            <a:spLocks noChangeShapeType="1"/>
          </p:cNvSpPr>
          <p:nvPr/>
        </p:nvSpPr>
        <p:spPr bwMode="auto">
          <a:xfrm flipV="1">
            <a:off x="611188" y="692150"/>
            <a:ext cx="1728787" cy="2449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2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algn="l"/>
            <a:r>
              <a:rPr lang="en-US" altLang="zh-TW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 100</a:t>
            </a:r>
            <a:r>
              <a:rPr lang="zh-TW" altLang="en-US" sz="6000" b="1" dirty="0">
                <a:solidFill>
                  <a:schemeClr val="bg1">
                    <a:lumMod val="50000"/>
                  </a:schemeClr>
                </a:solidFill>
                <a:effectLst/>
              </a:rPr>
              <a:t>年後的世界：</a:t>
            </a: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  <a:t>政府宣布</a:t>
            </a:r>
            <a:b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</a:br>
            <a: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  <a:t>婚姻已成為歷史！</a:t>
            </a:r>
          </a:p>
          <a:p>
            <a:endParaRPr lang="zh-TW" altLang="en-US" dirty="0"/>
          </a:p>
        </p:txBody>
      </p:sp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612577" y="3789040"/>
            <a:ext cx="7919863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ln w="57150" cmpd="thickThin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dirty="0" smtClean="0">
                <a:solidFill>
                  <a:schemeClr val="bg1">
                    <a:lumMod val="50000"/>
                  </a:schemeClr>
                </a:solidFill>
              </a:rPr>
              <a:t>男女</a:t>
            </a: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</a:rPr>
              <a:t>只有戀愛或同居，不會結婚。同居雙方的</a:t>
            </a:r>
            <a:r>
              <a:rPr lang="zh-TW" altLang="en-US" sz="4000" dirty="0" smtClean="0">
                <a:solidFill>
                  <a:schemeClr val="bg1">
                    <a:lumMod val="50000"/>
                  </a:schemeClr>
                </a:solidFill>
              </a:rPr>
              <a:t>關係</a:t>
            </a: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</a:rPr>
              <a:t>純屬自願性質，不需有終身承諾，也沒有</a:t>
            </a:r>
            <a:r>
              <a:rPr lang="zh-TW" altLang="en-US" sz="4000" dirty="0" smtClean="0">
                <a:solidFill>
                  <a:schemeClr val="bg1">
                    <a:lumMod val="50000"/>
                  </a:schemeClr>
                </a:solidFill>
              </a:rPr>
              <a:t>法律的</a:t>
            </a: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</a:rPr>
              <a:t>約束或保障。</a:t>
            </a:r>
          </a:p>
        </p:txBody>
      </p:sp>
      <p:pic>
        <p:nvPicPr>
          <p:cNvPr id="8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6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6" name="Rectangle 6"/>
          <p:cNvSpPr>
            <a:spLocks noGrp="1" noChangeArrowheads="1"/>
          </p:cNvSpPr>
          <p:nvPr>
            <p:ph type="title"/>
          </p:nvPr>
        </p:nvSpPr>
        <p:spPr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  <a:t>任務目標：觀察那個世界下列的情況</a:t>
            </a:r>
            <a:r>
              <a:rPr lang="zh-TW" altLang="en-US" sz="4000" b="1" dirty="0" smtClean="0">
                <a:solidFill>
                  <a:schemeClr val="bg1">
                    <a:lumMod val="50000"/>
                  </a:schemeClr>
                </a:solidFill>
                <a:effectLst/>
              </a:rPr>
              <a:t>，並</a:t>
            </a:r>
            <a: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  <a:t>作出報告！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 smtClean="0">
                <a:solidFill>
                  <a:srgbClr val="FF3300"/>
                </a:solidFill>
                <a:effectLst/>
              </a:rPr>
              <a:t>(1 – 10, 10 </a:t>
            </a:r>
            <a:r>
              <a:rPr lang="en-US" altLang="zh-TW" b="1" dirty="0" smtClean="0">
                <a:solidFill>
                  <a:srgbClr val="FF3300"/>
                </a:solidFill>
                <a:effectLst/>
                <a:sym typeface="Wingdings" pitchFamily="2" charset="2"/>
              </a:rPr>
              <a:t></a:t>
            </a:r>
            <a:r>
              <a:rPr lang="zh-TW" altLang="en-US" b="1" dirty="0" smtClean="0">
                <a:solidFill>
                  <a:srgbClr val="FF3300"/>
                </a:solidFill>
                <a:effectLst/>
                <a:sym typeface="Wingdings" pitchFamily="2" charset="2"/>
              </a:rPr>
              <a:t>最理想</a:t>
            </a:r>
            <a:r>
              <a:rPr lang="en-US" altLang="zh-TW" b="1" dirty="0" smtClean="0">
                <a:solidFill>
                  <a:srgbClr val="FF3300"/>
                </a:solidFill>
                <a:effectLst/>
                <a:sym typeface="Wingdings" pitchFamily="2" charset="2"/>
              </a:rPr>
              <a:t>)</a:t>
            </a:r>
            <a:endParaRPr lang="en-US" altLang="zh-TW" b="1" dirty="0" smtClean="0">
              <a:solidFill>
                <a:schemeClr val="bg1">
                  <a:lumMod val="60000"/>
                  <a:lumOff val="40000"/>
                </a:schemeClr>
              </a:solidFill>
              <a:effectLst/>
            </a:endParaRPr>
          </a:p>
          <a:p>
            <a:r>
              <a:rPr lang="zh-TW" altLang="en-US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經濟</a:t>
            </a:r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支持度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財政上互相扶持及共同作出長遠規劃的意願</a:t>
            </a:r>
            <a:r>
              <a:rPr lang="en-US" altLang="zh-TW" b="1" dirty="0" smtClean="0">
                <a:solidFill>
                  <a:srgbClr val="C00000"/>
                </a:solidFill>
                <a:effectLst/>
              </a:rPr>
              <a:t>)</a:t>
            </a:r>
            <a:endParaRPr lang="zh-TW" altLang="en-US" b="1" dirty="0">
              <a:solidFill>
                <a:srgbClr val="FF3300"/>
              </a:solidFill>
              <a:effectLst/>
            </a:endParaRPr>
          </a:p>
          <a:p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生活健康狀況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日常互相照顧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) </a:t>
            </a:r>
            <a:r>
              <a:rPr lang="zh-TW" altLang="en-US" b="1" dirty="0" smtClean="0">
                <a:solidFill>
                  <a:srgbClr val="FFFF00"/>
                </a:solidFill>
                <a:effectLst/>
              </a:rPr>
              <a:t> </a:t>
            </a:r>
            <a:endParaRPr lang="zh-TW" altLang="en-US" b="1" dirty="0">
              <a:solidFill>
                <a:srgbClr val="FFFF00"/>
              </a:solidFill>
              <a:effectLst/>
            </a:endParaRPr>
          </a:p>
          <a:p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子女的身心</a:t>
            </a:r>
            <a:r>
              <a:rPr lang="zh-TW" altLang="en-US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發展</a:t>
            </a:r>
            <a:endParaRPr lang="zh-TW" altLang="en-US" b="1" dirty="0">
              <a:effectLst/>
            </a:endParaRPr>
          </a:p>
        </p:txBody>
      </p:sp>
      <p:pic>
        <p:nvPicPr>
          <p:cNvPr id="8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1" name="Rectangle 7"/>
          <p:cNvSpPr>
            <a:spLocks noGrp="1" noChangeArrowheads="1"/>
          </p:cNvSpPr>
          <p:nvPr>
            <p:ph type="title"/>
          </p:nvPr>
        </p:nvSpPr>
        <p:spPr>
          <a:noFill/>
          <a:ln w="76200" cmpd="tri">
            <a:noFill/>
          </a:ln>
        </p:spPr>
        <p:txBody>
          <a:bodyPr/>
          <a:lstStyle/>
          <a:p>
            <a:pPr algn="l"/>
            <a:r>
              <a:rPr lang="zh-TW" altLang="en-US" sz="4000" b="1" dirty="0">
                <a:solidFill>
                  <a:schemeClr val="bg1">
                    <a:lumMod val="50000"/>
                  </a:schemeClr>
                </a:solidFill>
                <a:effectLst/>
              </a:rPr>
              <a:t>任務目標：觀察那個世界下列的情況，並作出報告！</a:t>
            </a:r>
          </a:p>
        </p:txBody>
      </p:sp>
      <p:sp>
        <p:nvSpPr>
          <p:cNvPr id="390150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對</a:t>
            </a:r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伴侶的忠誠度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容易發展另一段新戀情嗎？</a:t>
            </a:r>
            <a:r>
              <a:rPr lang="en-US" altLang="zh-TW" b="1" dirty="0" smtClean="0">
                <a:solidFill>
                  <a:srgbClr val="C00000"/>
                </a:solidFill>
                <a:effectLst/>
              </a:rPr>
              <a:t>) </a:t>
            </a:r>
            <a:r>
              <a:rPr lang="en-US" altLang="zh-TW" b="1" dirty="0" smtClean="0">
                <a:solidFill>
                  <a:srgbClr val="FF3300"/>
                </a:solidFill>
                <a:effectLst/>
              </a:rPr>
              <a:t>1 </a:t>
            </a:r>
            <a:r>
              <a:rPr lang="en-US" altLang="zh-TW" b="1" dirty="0">
                <a:solidFill>
                  <a:srgbClr val="FF3300"/>
                </a:solidFill>
                <a:effectLst/>
              </a:rPr>
              <a:t>– 10, 10 </a:t>
            </a:r>
            <a:r>
              <a:rPr lang="en-US" altLang="zh-TW" b="1" dirty="0">
                <a:solidFill>
                  <a:srgbClr val="FF3300"/>
                </a:solidFill>
                <a:effectLst/>
                <a:sym typeface="Wingdings" pitchFamily="2" charset="2"/>
              </a:rPr>
              <a:t></a:t>
            </a:r>
            <a:r>
              <a:rPr lang="zh-TW" altLang="en-US" b="1" dirty="0">
                <a:solidFill>
                  <a:srgbClr val="FF3300"/>
                </a:solidFill>
                <a:effectLst/>
                <a:sym typeface="Wingdings" pitchFamily="2" charset="2"/>
              </a:rPr>
              <a:t>最忠誠</a:t>
            </a:r>
            <a:endParaRPr lang="zh-TW" altLang="en-US" b="1" dirty="0">
              <a:solidFill>
                <a:srgbClr val="FF33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面對危難時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(</a:t>
            </a:r>
            <a:r>
              <a:rPr lang="zh-TW" altLang="en-US" b="1" dirty="0">
                <a:solidFill>
                  <a:srgbClr val="00B050"/>
                </a:solidFill>
                <a:effectLst/>
              </a:rPr>
              <a:t>經濟：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破產、欠債，</a:t>
            </a:r>
            <a:r>
              <a:rPr lang="zh-TW" altLang="en-US" b="1" dirty="0">
                <a:solidFill>
                  <a:srgbClr val="00B050"/>
                </a:solidFill>
                <a:effectLst/>
              </a:rPr>
              <a:t>身體：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殘廢、患上絕症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) </a:t>
            </a:r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，雙方關係的持續性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b="1" dirty="0">
                <a:solidFill>
                  <a:srgbClr val="FF3300"/>
                </a:solidFill>
                <a:effectLst/>
              </a:rPr>
              <a:t>   </a:t>
            </a:r>
            <a:r>
              <a:rPr lang="en-US" altLang="zh-TW" b="1" dirty="0">
                <a:solidFill>
                  <a:srgbClr val="FF3300"/>
                </a:solidFill>
                <a:effectLst/>
              </a:rPr>
              <a:t>1 – 10, 10 </a:t>
            </a:r>
            <a:r>
              <a:rPr lang="en-US" altLang="zh-TW" b="1" dirty="0">
                <a:solidFill>
                  <a:srgbClr val="FF3300"/>
                </a:solidFill>
                <a:effectLst/>
                <a:sym typeface="Wingdings" pitchFamily="2" charset="2"/>
              </a:rPr>
              <a:t></a:t>
            </a:r>
            <a:r>
              <a:rPr lang="zh-TW" altLang="en-US" b="1" dirty="0">
                <a:solidFill>
                  <a:srgbClr val="FF3300"/>
                </a:solidFill>
                <a:effectLst/>
                <a:sym typeface="Wingdings" pitchFamily="2" charset="2"/>
              </a:rPr>
              <a:t>最能夠持續</a:t>
            </a:r>
            <a:endParaRPr lang="zh-TW" altLang="en-US" b="1" dirty="0">
              <a:solidFill>
                <a:srgbClr val="FF33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zh-TW" altLang="en-US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rPr>
              <a:t>人口老化的情況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(</a:t>
            </a:r>
            <a:r>
              <a:rPr lang="zh-TW" altLang="en-US" b="1" dirty="0">
                <a:solidFill>
                  <a:srgbClr val="C00000"/>
                </a:solidFill>
                <a:effectLst/>
              </a:rPr>
              <a:t>出生率會下降抑或上升？</a:t>
            </a:r>
            <a:r>
              <a:rPr lang="en-US" altLang="zh-TW" b="1" dirty="0">
                <a:solidFill>
                  <a:srgbClr val="C00000"/>
                </a:solidFill>
                <a:effectLst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TW" b="1" dirty="0">
                <a:effectLst/>
              </a:rPr>
              <a:t>   </a:t>
            </a:r>
            <a:r>
              <a:rPr lang="en-US" altLang="zh-TW" b="1" dirty="0">
                <a:solidFill>
                  <a:srgbClr val="FF3300"/>
                </a:solidFill>
                <a:effectLst/>
              </a:rPr>
              <a:t>1 – 10, 10 </a:t>
            </a:r>
            <a:r>
              <a:rPr lang="en-US" altLang="zh-TW" b="1" dirty="0">
                <a:solidFill>
                  <a:srgbClr val="FF3300"/>
                </a:solidFill>
                <a:effectLst/>
                <a:sym typeface="Wingdings" pitchFamily="2" charset="2"/>
              </a:rPr>
              <a:t> </a:t>
            </a:r>
            <a:r>
              <a:rPr lang="zh-TW" altLang="en-US" b="1" dirty="0">
                <a:solidFill>
                  <a:srgbClr val="FF3300"/>
                </a:solidFill>
                <a:effectLst/>
                <a:sym typeface="Wingdings" pitchFamily="2" charset="2"/>
              </a:rPr>
              <a:t>最嚴重</a:t>
            </a:r>
            <a:endParaRPr lang="zh-TW" altLang="en-US" b="1" dirty="0">
              <a:solidFill>
                <a:srgbClr val="FF3300"/>
              </a:solidFill>
              <a:effectLst/>
            </a:endParaRPr>
          </a:p>
        </p:txBody>
      </p:sp>
      <p:pic>
        <p:nvPicPr>
          <p:cNvPr id="6" name="Picture 7" descr="sofortal_orange_yel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260350"/>
            <a:ext cx="8229600" cy="1143000"/>
          </a:xfrm>
          <a:ln w="57150" cmpd="thinThick">
            <a:noFill/>
          </a:ln>
        </p:spPr>
        <p:txBody>
          <a:bodyPr/>
          <a:lstStyle/>
          <a:p>
            <a:pPr algn="l"/>
            <a:r>
              <a:rPr lang="zh-TW" altLang="en-US" sz="6000" b="1">
                <a:solidFill>
                  <a:schemeClr val="bg1">
                    <a:lumMod val="50000"/>
                  </a:schemeClr>
                </a:solidFill>
                <a:effectLst/>
              </a:rPr>
              <a:t>結婚 </a:t>
            </a:r>
            <a:r>
              <a:rPr lang="en-US" altLang="zh-TW" sz="6000" b="1">
                <a:solidFill>
                  <a:schemeClr val="bg1">
                    <a:lumMod val="50000"/>
                  </a:schemeClr>
                </a:solidFill>
                <a:effectLst/>
              </a:rPr>
              <a:t>vs </a:t>
            </a:r>
            <a:r>
              <a:rPr lang="zh-TW" altLang="en-US" sz="6000" b="1">
                <a:solidFill>
                  <a:schemeClr val="bg1">
                    <a:lumMod val="50000"/>
                  </a:schemeClr>
                </a:solidFill>
                <a:effectLst/>
              </a:rPr>
              <a:t>同居</a:t>
            </a:r>
          </a:p>
        </p:txBody>
      </p:sp>
      <p:pic>
        <p:nvPicPr>
          <p:cNvPr id="395269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</p:spPr>
      </p:pic>
      <p:sp>
        <p:nvSpPr>
          <p:cNvPr id="395270" name="Text Box 6"/>
          <p:cNvSpPr txBox="1">
            <a:spLocks noChangeArrowheads="1"/>
          </p:cNvSpPr>
          <p:nvPr/>
        </p:nvSpPr>
        <p:spPr bwMode="auto">
          <a:xfrm>
            <a:off x="395288" y="2205038"/>
            <a:ext cx="741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0070C0"/>
                </a:solidFill>
              </a:rPr>
              <a:t>結婚 </a:t>
            </a:r>
            <a:r>
              <a:rPr lang="en-US" altLang="zh-TW" sz="3600" b="1" dirty="0">
                <a:solidFill>
                  <a:srgbClr val="C00000"/>
                </a:solidFill>
              </a:rPr>
              <a:t>= </a:t>
            </a:r>
            <a:r>
              <a:rPr lang="zh-TW" altLang="en-US" sz="3600" b="1" dirty="0">
                <a:solidFill>
                  <a:srgbClr val="C00000"/>
                </a:solidFill>
              </a:rPr>
              <a:t>人生束縛，老土、戇居？</a:t>
            </a:r>
          </a:p>
        </p:txBody>
      </p:sp>
      <p:sp>
        <p:nvSpPr>
          <p:cNvPr id="395271" name="Text Box 7"/>
          <p:cNvSpPr txBox="1">
            <a:spLocks noChangeArrowheads="1"/>
          </p:cNvSpPr>
          <p:nvPr/>
        </p:nvSpPr>
        <p:spPr bwMode="auto">
          <a:xfrm>
            <a:off x="395288" y="2997200"/>
            <a:ext cx="568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TW" altLang="zh-TW"/>
          </a:p>
        </p:txBody>
      </p:sp>
      <p:sp>
        <p:nvSpPr>
          <p:cNvPr id="395272" name="Text Box 8"/>
          <p:cNvSpPr txBox="1">
            <a:spLocks noChangeArrowheads="1"/>
          </p:cNvSpPr>
          <p:nvPr/>
        </p:nvSpPr>
        <p:spPr bwMode="auto">
          <a:xfrm>
            <a:off x="396875" y="3860800"/>
            <a:ext cx="8747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0070C0"/>
                </a:solidFill>
              </a:rPr>
              <a:t>同居 </a:t>
            </a:r>
            <a:r>
              <a:rPr lang="en-US" altLang="zh-TW" sz="3600" b="1" dirty="0">
                <a:solidFill>
                  <a:srgbClr val="C00000"/>
                </a:solidFill>
              </a:rPr>
              <a:t>= </a:t>
            </a:r>
            <a:r>
              <a:rPr lang="zh-TW" altLang="en-US" sz="3600" b="1" dirty="0">
                <a:solidFill>
                  <a:srgbClr val="C00000"/>
                </a:solidFill>
              </a:rPr>
              <a:t>好處多多，是新時代型人的表現？</a:t>
            </a:r>
          </a:p>
        </p:txBody>
      </p:sp>
      <p:sp>
        <p:nvSpPr>
          <p:cNvPr id="395273" name="Line 9"/>
          <p:cNvSpPr>
            <a:spLocks noChangeShapeType="1"/>
          </p:cNvSpPr>
          <p:nvPr/>
        </p:nvSpPr>
        <p:spPr bwMode="auto">
          <a:xfrm>
            <a:off x="1979613" y="2925763"/>
            <a:ext cx="45370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5274" name="Line 10"/>
          <p:cNvSpPr>
            <a:spLocks noChangeShapeType="1"/>
          </p:cNvSpPr>
          <p:nvPr/>
        </p:nvSpPr>
        <p:spPr bwMode="auto">
          <a:xfrm>
            <a:off x="2484438" y="2997200"/>
            <a:ext cx="446405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5275" name="Line 11"/>
          <p:cNvSpPr>
            <a:spLocks noChangeShapeType="1"/>
          </p:cNvSpPr>
          <p:nvPr/>
        </p:nvSpPr>
        <p:spPr bwMode="auto">
          <a:xfrm>
            <a:off x="2268538" y="4581525"/>
            <a:ext cx="5761037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95277" name="Line 13"/>
          <p:cNvSpPr>
            <a:spLocks noChangeShapeType="1"/>
          </p:cNvSpPr>
          <p:nvPr/>
        </p:nvSpPr>
        <p:spPr bwMode="auto">
          <a:xfrm>
            <a:off x="2773363" y="4652963"/>
            <a:ext cx="561657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pic>
        <p:nvPicPr>
          <p:cNvPr id="13" name="Picture 7" descr="sofortal_orange_yell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440" y="44624"/>
            <a:ext cx="559526" cy="61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7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52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5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5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5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5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5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5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5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5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5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5269"/>
                </p:tgtEl>
              </p:cMediaNode>
            </p:audio>
          </p:childTnLst>
        </p:cTn>
      </p:par>
    </p:tnLst>
    <p:bldLst>
      <p:bldP spid="395266" grpId="0"/>
      <p:bldP spid="395270" grpId="0"/>
      <p:bldP spid="395272" grpId="0"/>
      <p:bldP spid="395273" grpId="0" animBg="1"/>
      <p:bldP spid="395274" grpId="0" animBg="1"/>
      <p:bldP spid="395275" grpId="0" animBg="1"/>
      <p:bldP spid="395277" grpId="0" animBg="1"/>
    </p:bld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2037</TotalTime>
  <Words>761</Words>
  <Application>Microsoft Office PowerPoint</Application>
  <PresentationFormat>如螢幕大小 (4:3)</PresentationFormat>
  <Paragraphs>111</Paragraphs>
  <Slides>23</Slides>
  <Notes>1</Notes>
  <HiddenSlides>0</HiddenSlides>
  <MMClips>12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微軟正黑體</vt:lpstr>
      <vt:lpstr>新細明體</vt:lpstr>
      <vt:lpstr>Arial</vt:lpstr>
      <vt:lpstr>Arial Narrow</vt:lpstr>
      <vt:lpstr>Calibri</vt:lpstr>
      <vt:lpstr>Gill Sans MT</vt:lpstr>
      <vt:lpstr>Times New Roman</vt:lpstr>
      <vt:lpstr>Wingdings</vt:lpstr>
      <vt:lpstr>Beam</vt:lpstr>
      <vt:lpstr>Photo Editor 影像</vt:lpstr>
      <vt:lpstr>婚姻 ‧家庭      </vt:lpstr>
      <vt:lpstr>關注生命倫理　正視社會歪風</vt:lpstr>
      <vt:lpstr>全線大調查！</vt:lpstr>
      <vt:lpstr>公投時間！</vt:lpstr>
      <vt:lpstr>未來報告 “Mission Future” </vt:lpstr>
      <vt:lpstr> 100年後的世界：</vt:lpstr>
      <vt:lpstr>任務目標：觀察那個世界下列的情況，並作出報告！</vt:lpstr>
      <vt:lpstr>任務目標：觀察那個世界下列的情況，並作出報告！</vt:lpstr>
      <vt:lpstr>結婚 vs 同居</vt:lpstr>
      <vt:lpstr>PowerPoint 簡報</vt:lpstr>
      <vt:lpstr>同居</vt:lpstr>
      <vt:lpstr>結婚的核心元素：「委身」</vt:lpstr>
      <vt:lpstr>婚姻</vt:lpstr>
      <vt:lpstr>期望有別…</vt:lpstr>
      <vt:lpstr>結婚</vt:lpstr>
      <vt:lpstr>家庭放大鏡</vt:lpstr>
      <vt:lpstr>家庭</vt:lpstr>
      <vt:lpstr>家人  像一起跳舞，互相影響</vt:lpstr>
      <vt:lpstr>從父母身上…</vt:lpstr>
      <vt:lpstr>2003年 大衛城文化中心調查近千名中學生：</vt:lpstr>
      <vt:lpstr>婚姻的美好價值</vt:lpstr>
      <vt:lpstr>http://www.truth-light.org.hk</vt:lpstr>
      <vt:lpstr>注意：基於版權關係， 此教材只作非牟利教育用途！</vt:lpstr>
    </vt:vector>
  </TitlesOfParts>
  <Company>HKJCF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http://www.truth-light.org.hk</dc:title>
  <dc:creator>HKJCF</dc:creator>
  <cp:lastModifiedBy>yung</cp:lastModifiedBy>
  <cp:revision>302</cp:revision>
  <dcterms:created xsi:type="dcterms:W3CDTF">2003-02-13T08:50:14Z</dcterms:created>
  <dcterms:modified xsi:type="dcterms:W3CDTF">2016-01-05T08:57:07Z</dcterms:modified>
</cp:coreProperties>
</file>